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Playfair Display" charset="0"/>
      <p:regular r:id="rId12"/>
      <p:bold r:id="rId13"/>
      <p:italic r:id="rId14"/>
      <p:boldItalic r:id="rId15"/>
    </p:embeddedFont>
    <p:embeddedFont>
      <p:font typeface="Lato" charset="0"/>
      <p:regular r:id="rId16"/>
      <p:bold r:id="rId17"/>
      <p:italic r:id="rId18"/>
      <p:boldItalic r:id="rId19"/>
    </p:embeddedFont>
    <p:embeddedFont>
      <p:font typeface="Comic Sans MS" pitchFamily="66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8898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8898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6f88989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6f88989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6f88989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6f88989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1a2e5db1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1a2e5db1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1a2e5db1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1a2e5db1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1a2e5db1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1a2e5db1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1a2e5db1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1a2e5db1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"/>
              <a:t>LA Didattica a Distanza dell’IISS Erodoto di Thurii</a:t>
            </a: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80476" y="2230848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295075" y="115030"/>
            <a:ext cx="8520600" cy="9489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dirty="0"/>
              <a:t>La necessità </a:t>
            </a:r>
            <a:r>
              <a:rPr lang="it" sz="2800" dirty="0" smtClean="0"/>
              <a:t>e </a:t>
            </a:r>
            <a:r>
              <a:rPr lang="it" sz="2800" dirty="0"/>
              <a:t>il </a:t>
            </a:r>
            <a:r>
              <a:rPr lang="it" sz="2800" dirty="0" smtClean="0"/>
              <a:t>dovere</a:t>
            </a:r>
            <a:br>
              <a:rPr lang="it" sz="2800" dirty="0" smtClean="0"/>
            </a:br>
            <a:r>
              <a:rPr lang="it" sz="2800" dirty="0" smtClean="0"/>
              <a:t>la didattica in tempi di emergenza COVID-19</a:t>
            </a:r>
            <a:endParaRPr sz="280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344951" y="1110228"/>
            <a:ext cx="8520600" cy="36695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it" sz="1600" dirty="0"/>
              <a:t>Premesso che questa </a:t>
            </a:r>
            <a:r>
              <a:rPr lang="it" sz="1600" dirty="0" smtClean="0"/>
              <a:t>attività, come pratica necessaria e inevitabile, </a:t>
            </a:r>
            <a:r>
              <a:rPr lang="it" sz="1600" dirty="0"/>
              <a:t>è nata per causa di forza maggiore, dobbiamo tener conto del fattore principale della nostra esistenza professionale, </a:t>
            </a:r>
            <a:r>
              <a:rPr lang="it" sz="1600" dirty="0" smtClean="0"/>
              <a:t> rifacendoci all’Art</a:t>
            </a:r>
            <a:r>
              <a:rPr lang="it" sz="1600" dirty="0"/>
              <a:t>. 34 della </a:t>
            </a:r>
            <a:r>
              <a:rPr lang="it" sz="1600" dirty="0" smtClean="0"/>
              <a:t>C</a:t>
            </a:r>
            <a:r>
              <a:rPr lang="it" sz="1600" dirty="0" smtClean="0"/>
              <a:t>ostituzione, </a:t>
            </a:r>
            <a:r>
              <a:rPr lang="it-IT" sz="1600" dirty="0" smtClean="0"/>
              <a:t>che sancisce il </a:t>
            </a:r>
            <a:r>
              <a:rPr lang="it-IT" sz="1600" dirty="0" smtClean="0"/>
              <a:t>diritto </a:t>
            </a:r>
            <a:r>
              <a:rPr lang="it-IT" sz="1600" dirty="0" smtClean="0"/>
              <a:t>all’istruzione.</a:t>
            </a:r>
            <a:endParaRPr sz="1600"/>
          </a:p>
          <a:p>
            <a:pPr marL="0" lvl="0" indent="0" algn="just">
              <a:spcBef>
                <a:spcPts val="1600"/>
              </a:spcBef>
              <a:buNone/>
            </a:pPr>
            <a:r>
              <a:rPr lang="it-IT" sz="1600" dirty="0" smtClean="0"/>
              <a:t>A</a:t>
            </a:r>
            <a:r>
              <a:rPr lang="it" sz="1600" dirty="0" smtClean="0"/>
              <a:t>nche </a:t>
            </a:r>
            <a:r>
              <a:rPr lang="it" sz="1600" dirty="0" smtClean="0"/>
              <a:t>se </a:t>
            </a:r>
            <a:r>
              <a:rPr lang="it" sz="1600" dirty="0" smtClean="0"/>
              <a:t>oggi la “</a:t>
            </a:r>
            <a:r>
              <a:rPr lang="it" sz="1600" dirty="0" smtClean="0"/>
              <a:t>didattica a distanza” non è del tutto nuova  come pratica alternativa, essa, presentatasi prepotentemente  e improvvisamente come necessità, pone tutti  in una situazione nuova e, per questo, poco chiara e immediata.</a:t>
            </a: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600" dirty="0" smtClean="0"/>
              <a:t>Sicuramente all’inizio ci vorrà pazienza e tantissimo impegno per acquisire disinvoltura, cosa che stanno dimostrando i docenti di tutti gli ordini di scuola, i quali sin dai primi giorni hanno  garantito la loro presenza agli studenti. </a:t>
            </a:r>
            <a:r>
              <a:rPr lang="it-IT" sz="1600" dirty="0" smtClean="0"/>
              <a:t>C</a:t>
            </a:r>
            <a:r>
              <a:rPr lang="it" sz="1600" dirty="0" smtClean="0"/>
              <a:t>iò che deve sostenerci è che, nel </a:t>
            </a:r>
            <a:r>
              <a:rPr lang="it" sz="1600" dirty="0"/>
              <a:t>momento in cui molti lavoratori sono a rischio salute o </a:t>
            </a:r>
            <a:r>
              <a:rPr lang="it" sz="1600" dirty="0" smtClean="0"/>
              <a:t>impiego, dobbiamo </a:t>
            </a:r>
            <a:r>
              <a:rPr lang="it" sz="1600" dirty="0"/>
              <a:t>essere </a:t>
            </a:r>
            <a:r>
              <a:rPr lang="it" sz="1600" dirty="0" smtClean="0"/>
              <a:t>felici e fieri </a:t>
            </a:r>
            <a:r>
              <a:rPr lang="it" sz="1600" dirty="0"/>
              <a:t>di continuare a fare il nostro </a:t>
            </a:r>
            <a:r>
              <a:rPr lang="it" sz="1600" dirty="0" smtClean="0"/>
              <a:t>lavoro, contribuendo al bene della comunità.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 idx="4294967295"/>
          </p:nvPr>
        </p:nvSpPr>
        <p:spPr>
          <a:xfrm>
            <a:off x="338023" y="183705"/>
            <a:ext cx="8368200" cy="921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dirty="0">
                <a:solidFill>
                  <a:srgbClr val="0000FF"/>
                </a:solidFill>
                <a:highlight>
                  <a:schemeClr val="accent6"/>
                </a:highlight>
              </a:rPr>
              <a:t>LE COSE DA NON </a:t>
            </a:r>
            <a:r>
              <a:rPr lang="it" sz="2800" dirty="0" smtClean="0">
                <a:solidFill>
                  <a:srgbClr val="0000FF"/>
                </a:solidFill>
                <a:highlight>
                  <a:schemeClr val="accent6"/>
                </a:highlight>
              </a:rPr>
              <a:t>FARE</a:t>
            </a:r>
            <a:br>
              <a:rPr lang="it" sz="2800" dirty="0" smtClean="0">
                <a:solidFill>
                  <a:srgbClr val="0000FF"/>
                </a:solidFill>
                <a:highlight>
                  <a:schemeClr val="accent6"/>
                </a:highlight>
              </a:rPr>
            </a:br>
            <a:r>
              <a:rPr lang="it" sz="2800" dirty="0" smtClean="0">
                <a:solidFill>
                  <a:srgbClr val="0000FF"/>
                </a:solidFill>
                <a:highlight>
                  <a:schemeClr val="accent6"/>
                </a:highlight>
              </a:rPr>
              <a:t>PROMEMORIA</a:t>
            </a:r>
            <a:br>
              <a:rPr lang="it" sz="2800" dirty="0" smtClean="0">
                <a:solidFill>
                  <a:srgbClr val="0000FF"/>
                </a:solidFill>
                <a:highlight>
                  <a:schemeClr val="accent6"/>
                </a:highlight>
              </a:rPr>
            </a:br>
            <a:endParaRPr sz="2800">
              <a:solidFill>
                <a:srgbClr val="0000FF"/>
              </a:solidFill>
              <a:highlight>
                <a:schemeClr val="accent6"/>
              </a:highlight>
            </a:endParaRPr>
          </a:p>
        </p:txBody>
      </p:sp>
      <p:grpSp>
        <p:nvGrpSpPr>
          <p:cNvPr id="81" name="Google Shape;81;p15"/>
          <p:cNvGrpSpPr/>
          <p:nvPr/>
        </p:nvGrpSpPr>
        <p:grpSpPr>
          <a:xfrm>
            <a:off x="431825" y="1342519"/>
            <a:ext cx="2683300" cy="3431836"/>
            <a:chOff x="431825" y="1342525"/>
            <a:chExt cx="2683300" cy="3302700"/>
          </a:xfrm>
        </p:grpSpPr>
        <p:sp>
          <p:nvSpPr>
            <p:cNvPr id="82" name="Google Shape;82;p15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15"/>
          <p:cNvSpPr txBox="1">
            <a:spLocks noGrp="1"/>
          </p:cNvSpPr>
          <p:nvPr>
            <p:ph type="body" idx="4294967295"/>
          </p:nvPr>
        </p:nvSpPr>
        <p:spPr>
          <a:xfrm>
            <a:off x="489192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lt1"/>
                </a:solidFill>
              </a:rPr>
              <a:t>1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85" name="Google Shape;85;p15"/>
          <p:cNvCxnSpPr/>
          <p:nvPr/>
        </p:nvCxnSpPr>
        <p:spPr>
          <a:xfrm>
            <a:off x="857675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86;p15"/>
          <p:cNvSpPr txBox="1">
            <a:spLocks noGrp="1"/>
          </p:cNvSpPr>
          <p:nvPr>
            <p:ph type="body" idx="4294967295"/>
          </p:nvPr>
        </p:nvSpPr>
        <p:spPr>
          <a:xfrm>
            <a:off x="508125" y="2268950"/>
            <a:ext cx="2530800" cy="23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 dirty="0"/>
              <a:t>Le classi sono state preparate dai docenti responsabili della </a:t>
            </a:r>
            <a:r>
              <a:rPr lang="it" sz="1400" dirty="0" smtClean="0"/>
              <a:t>DaD;  ciascun docente troverà le </a:t>
            </a:r>
            <a:r>
              <a:rPr lang="it" sz="1400" dirty="0"/>
              <a:t>proprie classi con gli alunni ed i colleghi già </a:t>
            </a:r>
            <a:r>
              <a:rPr lang="it" sz="1400" dirty="0" smtClean="0"/>
              <a:t>inseriti.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400" dirty="0"/>
              <a:t>Le VS classi “prova” potete eliminarle o usarle per i VS test ma </a:t>
            </a:r>
            <a:r>
              <a:rPr lang="it" sz="1400" b="1" u="sng" dirty="0">
                <a:solidFill>
                  <a:srgbClr val="FF0000"/>
                </a:solidFill>
              </a:rPr>
              <a:t>non inserite alunni</a:t>
            </a:r>
            <a:endParaRPr sz="1400" b="1" u="sng">
              <a:solidFill>
                <a:srgbClr val="FF0000"/>
              </a:solidFill>
            </a:endParaRPr>
          </a:p>
        </p:txBody>
      </p:sp>
      <p:grpSp>
        <p:nvGrpSpPr>
          <p:cNvPr id="87" name="Google Shape;87;p15"/>
          <p:cNvGrpSpPr/>
          <p:nvPr/>
        </p:nvGrpSpPr>
        <p:grpSpPr>
          <a:xfrm>
            <a:off x="3221804" y="1342529"/>
            <a:ext cx="2673003" cy="3431836"/>
            <a:chOff x="3221800" y="1342525"/>
            <a:chExt cx="2673003" cy="3302700"/>
          </a:xfrm>
        </p:grpSpPr>
        <p:sp>
          <p:nvSpPr>
            <p:cNvPr id="88" name="Google Shape;88;p15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5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5"/>
          <p:cNvSpPr txBox="1">
            <a:spLocks noGrp="1"/>
          </p:cNvSpPr>
          <p:nvPr>
            <p:ph type="body" idx="4294967295"/>
          </p:nvPr>
        </p:nvSpPr>
        <p:spPr>
          <a:xfrm>
            <a:off x="3275767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lt1"/>
                </a:solidFill>
              </a:rPr>
              <a:t>2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91" name="Google Shape;91;p15"/>
          <p:cNvCxnSpPr/>
          <p:nvPr/>
        </p:nvCxnSpPr>
        <p:spPr>
          <a:xfrm>
            <a:off x="3647550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2" name="Google Shape;92;p15"/>
          <p:cNvSpPr txBox="1">
            <a:spLocks noGrp="1"/>
          </p:cNvSpPr>
          <p:nvPr>
            <p:ph type="body" idx="4294967295"/>
          </p:nvPr>
        </p:nvSpPr>
        <p:spPr>
          <a:xfrm>
            <a:off x="3294700" y="2268950"/>
            <a:ext cx="2530800" cy="25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Le classi sono state realizzate creando una struttura omogenea per tutto l’istituto. In ogni classe sono presenti tutte le discipline previste, ogni docente pubblica nella propria disciplina il materiale, i compiti e le verifiche da somministrare agli alunni</a:t>
            </a:r>
            <a:endParaRPr sz="1400"/>
          </a:p>
        </p:txBody>
      </p:sp>
      <p:grpSp>
        <p:nvGrpSpPr>
          <p:cNvPr id="93" name="Google Shape;93;p15"/>
          <p:cNvGrpSpPr/>
          <p:nvPr/>
        </p:nvGrpSpPr>
        <p:grpSpPr>
          <a:xfrm>
            <a:off x="6007125" y="1342570"/>
            <a:ext cx="2673000" cy="3431836"/>
            <a:chOff x="6007125" y="1342525"/>
            <a:chExt cx="2673000" cy="3302700"/>
          </a:xfrm>
        </p:grpSpPr>
        <p:sp>
          <p:nvSpPr>
            <p:cNvPr id="94" name="Google Shape;94;p15"/>
            <p:cNvSpPr/>
            <p:nvPr/>
          </p:nvSpPr>
          <p:spPr>
            <a:xfrm>
              <a:off x="6007125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 txBox="1"/>
            <p:nvPr/>
          </p:nvSpPr>
          <p:spPr>
            <a:xfrm>
              <a:off x="6007125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15"/>
          <p:cNvSpPr txBox="1">
            <a:spLocks noGrp="1"/>
          </p:cNvSpPr>
          <p:nvPr>
            <p:ph type="body" idx="4294967295"/>
          </p:nvPr>
        </p:nvSpPr>
        <p:spPr>
          <a:xfrm>
            <a:off x="6058742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lt1"/>
                </a:solidFill>
              </a:rPr>
              <a:t>3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97" name="Google Shape;97;p15"/>
          <p:cNvCxnSpPr/>
          <p:nvPr/>
        </p:nvCxnSpPr>
        <p:spPr>
          <a:xfrm>
            <a:off x="6427225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8" name="Google Shape;98;p15"/>
          <p:cNvSpPr txBox="1">
            <a:spLocks noGrp="1"/>
          </p:cNvSpPr>
          <p:nvPr>
            <p:ph type="body" idx="4294967295"/>
          </p:nvPr>
        </p:nvSpPr>
        <p:spPr>
          <a:xfrm>
            <a:off x="6077675" y="2268950"/>
            <a:ext cx="2530800" cy="25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Inserire note attinenti alle attività, evitate i “fatto”, ecc..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FF0000"/>
                </a:solidFill>
                <a:highlight>
                  <a:srgbClr val="FFFF00"/>
                </a:highlight>
              </a:rPr>
              <a:t>Ricordatevi che tutto quello che scrivete arriva ai vostri alunni.</a:t>
            </a:r>
            <a:endParaRPr sz="140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400"/>
              <a:t>Per le comunicazioni interne usiamo i canali riservati, gruppo CdC o mail personali</a:t>
            </a:r>
            <a:endParaRPr sz="1400"/>
          </a:p>
        </p:txBody>
      </p:sp>
      <p:sp>
        <p:nvSpPr>
          <p:cNvPr id="99" name="Google Shape;99;p15"/>
          <p:cNvSpPr txBox="1"/>
          <p:nvPr/>
        </p:nvSpPr>
        <p:spPr>
          <a:xfrm>
            <a:off x="933875" y="1337725"/>
            <a:ext cx="2101800" cy="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1AFD1"/>
                </a:solidFill>
                <a:latin typeface="Lato"/>
                <a:ea typeface="Lato"/>
                <a:cs typeface="Lato"/>
                <a:sym typeface="Lato"/>
              </a:rPr>
              <a:t>NON CREARE CLASSI PER GLI ALUNNI</a:t>
            </a:r>
            <a:endParaRPr sz="1500">
              <a:solidFill>
                <a:srgbClr val="01AFD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3723750" y="1342525"/>
            <a:ext cx="2101800" cy="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1AFD1"/>
                </a:solidFill>
                <a:latin typeface="Lato"/>
                <a:ea typeface="Lato"/>
                <a:cs typeface="Lato"/>
                <a:sym typeface="Lato"/>
              </a:rPr>
              <a:t>NON MODIFICARE LA STRUTTURA DELLA CLASSE</a:t>
            </a:r>
            <a:endParaRPr sz="1500">
              <a:solidFill>
                <a:srgbClr val="01AFD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6427225" y="1342525"/>
            <a:ext cx="2328900" cy="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1AFD1"/>
                </a:solidFill>
                <a:latin typeface="Lato"/>
                <a:ea typeface="Lato"/>
                <a:cs typeface="Lato"/>
                <a:sym typeface="Lato"/>
              </a:rPr>
              <a:t>NON DIALOGARE CON GLI ALUNNI FINO ALL’APERTURA</a:t>
            </a:r>
            <a:endParaRPr sz="1500">
              <a:solidFill>
                <a:srgbClr val="01AFD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7135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FF"/>
                </a:solidFill>
                <a:highlight>
                  <a:srgbClr val="FFFF00"/>
                </a:highlight>
              </a:rPr>
              <a:t>REALIZZAZIONE ATTIVITA’ </a:t>
            </a:r>
            <a:endParaRPr>
              <a:solidFill>
                <a:srgbClr val="0000FF"/>
              </a:solidFill>
              <a:highlight>
                <a:srgbClr val="FFFF00"/>
              </a:highlight>
            </a:endParaRPr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448700" y="1972900"/>
            <a:ext cx="8520600" cy="29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2100" b="1"/>
              <a:t>Crea le spiegazioni dell’argomento</a:t>
            </a:r>
            <a:br>
              <a:rPr lang="it" sz="2100" b="1"/>
            </a:br>
            <a:r>
              <a:rPr lang="it"/>
              <a:t>Puoi usare, video didattici, presentazioni, illustrazioni animate, ….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it" sz="2100" b="1"/>
              <a:t>Somministra il compito da svolgere</a:t>
            </a:r>
            <a:br>
              <a:rPr lang="it" sz="2100" b="1"/>
            </a:br>
            <a:r>
              <a:rPr lang="it"/>
              <a:t>Con gli strumenti offerti dalla piattaforma realizza il compito da far svolgere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1600"/>
              </a:spcAft>
              <a:buSzPts val="1800"/>
              <a:buAutoNum type="arabicPeriod"/>
            </a:pPr>
            <a:r>
              <a:rPr lang="it" sz="2100" b="1"/>
              <a:t>Esegui la correzione</a:t>
            </a:r>
            <a:br>
              <a:rPr lang="it" sz="2100" b="1"/>
            </a:br>
            <a:r>
              <a:rPr lang="it"/>
              <a:t>Usa griglie di valutazione e commenti alla correzione e valuta il lavoro svolto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524900" y="1138900"/>
            <a:ext cx="81087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Come da </a:t>
            </a:r>
            <a:r>
              <a:rPr lang="it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Circolare </a:t>
            </a:r>
            <a:r>
              <a:rPr lang="it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ministeriale, ricordatevi che un compito somministrato agli alunni deve essere anticipato da un approfondimento che illustra ed approfondisce l’argomento del compito e la successiva valutazione  deve essere argomentata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265500" y="297975"/>
            <a:ext cx="4045200" cy="8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LA CLASSE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ubTitle" idx="1"/>
          </p:nvPr>
        </p:nvSpPr>
        <p:spPr>
          <a:xfrm>
            <a:off x="265500" y="1173975"/>
            <a:ext cx="4045200" cy="39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DISCIPLINE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Avete già visto nella guida come funziona la classroom, nello specifico adesso illustriamo come abbiamo pensato di offrire ai nostri alunni le attività suddivise per disciplina. Una disciplina è rappresentata da un argomento della classroom Vedi </a:t>
            </a:r>
            <a:r>
              <a:rPr lang="it" dirty="0">
                <a:solidFill>
                  <a:srgbClr val="0000FF"/>
                </a:solidFill>
              </a:rPr>
              <a:t>Area 1</a:t>
            </a:r>
            <a:r>
              <a:rPr lang="it" dirty="0"/>
              <a:t> della scheda lavori del corso</a:t>
            </a:r>
            <a:endParaRPr b="1"/>
          </a:p>
        </p:txBody>
      </p:sp>
      <p:pic>
        <p:nvPicPr>
          <p:cNvPr id="115" name="Google Shape;115;p17"/>
          <p:cNvPicPr preferRelativeResize="0"/>
          <p:nvPr/>
        </p:nvPicPr>
        <p:blipFill rotWithShape="1">
          <a:blip r:embed="rId3">
            <a:alphaModFix/>
          </a:blip>
          <a:srcRect l="12752" r="29121"/>
          <a:stretch/>
        </p:blipFill>
        <p:spPr>
          <a:xfrm>
            <a:off x="4572000" y="167550"/>
            <a:ext cx="4572000" cy="442435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/>
          <p:nvPr/>
        </p:nvSpPr>
        <p:spPr>
          <a:xfrm>
            <a:off x="5403700" y="1173975"/>
            <a:ext cx="816900" cy="19665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5252425" y="3291825"/>
            <a:ext cx="816900" cy="1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Area 1</a:t>
            </a:r>
            <a:endParaRPr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265500" y="297975"/>
            <a:ext cx="4045200" cy="8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CLASSE</a:t>
            </a: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ubTitle" idx="1"/>
          </p:nvPr>
        </p:nvSpPr>
        <p:spPr>
          <a:xfrm>
            <a:off x="265500" y="1173975"/>
            <a:ext cx="4045200" cy="39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DISCIPLINE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Ogni disciplina sarà arricchita da parte vostra dalle lezioni, dai materiali, dai compiti e dalle verifiche attraverso il tasto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61950" algn="ctr" rtl="0">
              <a:spcBef>
                <a:spcPts val="0"/>
              </a:spcBef>
              <a:spcAft>
                <a:spcPts val="0"/>
              </a:spcAft>
              <a:buSzPts val="2100"/>
              <a:buChar char="+"/>
            </a:pPr>
            <a:r>
              <a:rPr lang="it"/>
              <a:t>CREA</a:t>
            </a: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  <a:highlight>
                  <a:srgbClr val="FFFF00"/>
                </a:highlight>
              </a:rPr>
              <a:t>NON MODIFICARE O CREARE ALTRE </a:t>
            </a: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  <a:highlight>
                  <a:srgbClr val="FFFF00"/>
                </a:highlight>
              </a:rPr>
              <a:t>DISCIPLINE</a:t>
            </a: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 rotWithShape="1">
          <a:blip r:embed="rId3">
            <a:alphaModFix/>
          </a:blip>
          <a:srcRect l="12752" r="29121"/>
          <a:stretch/>
        </p:blipFill>
        <p:spPr>
          <a:xfrm>
            <a:off x="4572000" y="167550"/>
            <a:ext cx="4572000" cy="44243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Google Shape;125;p18"/>
          <p:cNvCxnSpPr/>
          <p:nvPr/>
        </p:nvCxnSpPr>
        <p:spPr>
          <a:xfrm rot="10800000" flipH="1">
            <a:off x="3028625" y="1234225"/>
            <a:ext cx="3222300" cy="21030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265500" y="297975"/>
            <a:ext cx="4045200" cy="8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CLASSE</a:t>
            </a: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subTitle" idx="1"/>
          </p:nvPr>
        </p:nvSpPr>
        <p:spPr>
          <a:xfrm>
            <a:off x="265500" y="1173975"/>
            <a:ext cx="4045200" cy="39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DISCIPLINE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Alla disciplina possiamo aggiungere attività o risorse utilizzando i tasti che appaiono cliccando il tasto crea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  <a:highlight>
                  <a:srgbClr val="FFFF00"/>
                </a:highlight>
              </a:rPr>
              <a:t>NON UTILIZZARE PER NESSUN MOTIVO </a:t>
            </a: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  <a:highlight>
                  <a:srgbClr val="FFFF00"/>
                </a:highlight>
              </a:rPr>
              <a:t>“Argomento”</a:t>
            </a: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FF0000"/>
                </a:solidFill>
                <a:highlight>
                  <a:srgbClr val="FFFF00"/>
                </a:highlight>
              </a:rPr>
              <a:t>(Si creerebbero altre discipline)</a:t>
            </a:r>
            <a:endParaRPr sz="180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 rotWithShape="1">
          <a:blip r:embed="rId3">
            <a:alphaModFix/>
          </a:blip>
          <a:srcRect l="4443" r="33755"/>
          <a:stretch/>
        </p:blipFill>
        <p:spPr>
          <a:xfrm>
            <a:off x="4454350" y="0"/>
            <a:ext cx="468965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/>
          <p:nvPr/>
        </p:nvSpPr>
        <p:spPr>
          <a:xfrm rot="5400000">
            <a:off x="5774250" y="1650450"/>
            <a:ext cx="1089300" cy="10137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9"/>
          <p:cNvSpPr/>
          <p:nvPr/>
        </p:nvSpPr>
        <p:spPr>
          <a:xfrm rot="-1156807">
            <a:off x="4327439" y="3049882"/>
            <a:ext cx="1633621" cy="37913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6526550" y="2714600"/>
            <a:ext cx="10137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i="1">
                <a:solidFill>
                  <a:srgbClr val="FF0000"/>
                </a:solidFill>
                <a:highlight>
                  <a:srgbClr val="FFFF00"/>
                </a:highlight>
                <a:latin typeface="Lato"/>
                <a:ea typeface="Lato"/>
                <a:cs typeface="Lato"/>
                <a:sym typeface="Lato"/>
              </a:rPr>
              <a:t>NO</a:t>
            </a:r>
            <a:endParaRPr b="1" i="1">
              <a:solidFill>
                <a:srgbClr val="FF0000"/>
              </a:solidFill>
              <a:highlight>
                <a:srgbClr val="FFFF00"/>
              </a:highlight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5317475" y="1747525"/>
            <a:ext cx="10137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i="1">
                <a:solidFill>
                  <a:srgbClr val="00FF00"/>
                </a:solidFill>
                <a:highlight>
                  <a:srgbClr val="FFFF00"/>
                </a:highlight>
                <a:latin typeface="Lato"/>
                <a:ea typeface="Lato"/>
                <a:cs typeface="Lato"/>
                <a:sym typeface="Lato"/>
              </a:rPr>
              <a:t>SI</a:t>
            </a:r>
            <a:endParaRPr b="1" i="1">
              <a:solidFill>
                <a:srgbClr val="00FF00"/>
              </a:solidFill>
              <a:highlight>
                <a:srgbClr val="FFFF00"/>
              </a:highlight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265500" y="297975"/>
            <a:ext cx="4045200" cy="8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CLASSE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subTitle" idx="1"/>
          </p:nvPr>
        </p:nvSpPr>
        <p:spPr>
          <a:xfrm>
            <a:off x="265500" y="1021575"/>
            <a:ext cx="4045200" cy="39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DISCIPLINE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Solo per uniformità di lavoro, i passaggi fondamentali per la realizzazione di una lezione dovrebbero essere: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it"/>
              <a:t>Materiale utile all’attività</a:t>
            </a:r>
            <a:br>
              <a:rPr lang="it"/>
            </a:br>
            <a:r>
              <a:rPr lang="it"/>
              <a:t>Videolezione, presentazioni,..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it"/>
              <a:t>Compito con o senza quiz o domanda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it"/>
              <a:t>Correzione con indicazioni video e pubblicazione griglia</a:t>
            </a:r>
            <a:endParaRPr sz="180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43" name="Google Shape;143;p20"/>
          <p:cNvPicPr preferRelativeResize="0"/>
          <p:nvPr/>
        </p:nvPicPr>
        <p:blipFill rotWithShape="1">
          <a:blip r:embed="rId3">
            <a:alphaModFix/>
          </a:blip>
          <a:srcRect l="4443" r="33755"/>
          <a:stretch/>
        </p:blipFill>
        <p:spPr>
          <a:xfrm>
            <a:off x="4470025" y="0"/>
            <a:ext cx="468965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/>
          <p:nvPr/>
        </p:nvSpPr>
        <p:spPr>
          <a:xfrm rot="5398377">
            <a:off x="6061632" y="1393075"/>
            <a:ext cx="635400" cy="10743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 txBox="1"/>
          <p:nvPr/>
        </p:nvSpPr>
        <p:spPr>
          <a:xfrm>
            <a:off x="5357825" y="1612525"/>
            <a:ext cx="484200" cy="3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b="1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46" name="Google Shape;146;p20"/>
          <p:cNvCxnSpPr/>
          <p:nvPr/>
        </p:nvCxnSpPr>
        <p:spPr>
          <a:xfrm>
            <a:off x="5403700" y="2338775"/>
            <a:ext cx="453900" cy="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7" name="Google Shape;147;p20"/>
          <p:cNvSpPr txBox="1"/>
          <p:nvPr/>
        </p:nvSpPr>
        <p:spPr>
          <a:xfrm>
            <a:off x="5086475" y="2179925"/>
            <a:ext cx="484200" cy="3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b="1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265500" y="297975"/>
            <a:ext cx="4045200" cy="8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CLASSE</a:t>
            </a: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subTitle" idx="1"/>
          </p:nvPr>
        </p:nvSpPr>
        <p:spPr>
          <a:xfrm>
            <a:off x="265500" y="1021575"/>
            <a:ext cx="4045200" cy="39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DISCIPLINE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 inserire le attività nella disciplina corretta, dopo aver cliccato su attività da inserire, nella sezione a DX  della nuova scheda, clicca sul menù argomento e seleziona la tua disciplina, completa con il resto delle informazioni e pubblica.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  <a:highlight>
                  <a:srgbClr val="FFFF00"/>
                </a:highlight>
              </a:rPr>
              <a:t>Se non selezioni la disciplina il tuo inserimento non sarà associato correttamente </a:t>
            </a: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54" name="Google Shape;154;p21"/>
          <p:cNvPicPr preferRelativeResize="0"/>
          <p:nvPr/>
        </p:nvPicPr>
        <p:blipFill rotWithShape="1">
          <a:blip r:embed="rId3">
            <a:alphaModFix/>
          </a:blip>
          <a:srcRect t="5020" r="2400" b="-5019"/>
          <a:stretch/>
        </p:blipFill>
        <p:spPr>
          <a:xfrm>
            <a:off x="4648200" y="76200"/>
            <a:ext cx="4419600" cy="2547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Google Shape;155;p21"/>
          <p:cNvCxnSpPr/>
          <p:nvPr/>
        </p:nvCxnSpPr>
        <p:spPr>
          <a:xfrm rot="10800000" flipH="1">
            <a:off x="4027050" y="1150275"/>
            <a:ext cx="3948300" cy="12102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56" name="Google Shape;15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4075" y="2821249"/>
            <a:ext cx="1304925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1"/>
          <p:cNvSpPr txBox="1"/>
          <p:nvPr/>
        </p:nvSpPr>
        <p:spPr>
          <a:xfrm>
            <a:off x="5032388" y="3858100"/>
            <a:ext cx="3948300" cy="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BUON LAVORO</a:t>
            </a:r>
            <a:endParaRPr sz="300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570</Words>
  <Application>Microsoft Office PowerPoint</Application>
  <PresentationFormat>Presentazione su schermo (16:9)</PresentationFormat>
  <Paragraphs>58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Playfair Display</vt:lpstr>
      <vt:lpstr>Lato</vt:lpstr>
      <vt:lpstr>Comic Sans MS</vt:lpstr>
      <vt:lpstr>Blue &amp; Gold</vt:lpstr>
      <vt:lpstr>LA Didattica a Distanza dell’IISS Erodoto di Thurii</vt:lpstr>
      <vt:lpstr>La necessità e il dovere la didattica in tempi di emergenza COVID-19</vt:lpstr>
      <vt:lpstr>LE COSE DA NON FARE PROMEMORIA </vt:lpstr>
      <vt:lpstr>REALIZZAZIONE ATTIVITA’ </vt:lpstr>
      <vt:lpstr>LA CLASSE</vt:lpstr>
      <vt:lpstr>LA CLASSE</vt:lpstr>
      <vt:lpstr>LA CLASSE</vt:lpstr>
      <vt:lpstr>LA CLASSE</vt:lpstr>
      <vt:lpstr>LA CLASSE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Didattica a Distanza dell’IISS Erodoto di Thurii</dc:title>
  <dc:creator>Giancarlo</dc:creator>
  <cp:lastModifiedBy>mery</cp:lastModifiedBy>
  <cp:revision>14</cp:revision>
  <dcterms:modified xsi:type="dcterms:W3CDTF">2020-03-20T15:26:05Z</dcterms:modified>
</cp:coreProperties>
</file>